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4" r:id="rId6"/>
    <p:sldId id="280" r:id="rId7"/>
    <p:sldId id="258" r:id="rId8"/>
    <p:sldId id="286" r:id="rId9"/>
    <p:sldId id="263" r:id="rId10"/>
    <p:sldId id="268" r:id="rId11"/>
    <p:sldId id="269" r:id="rId12"/>
    <p:sldId id="281" r:id="rId13"/>
    <p:sldId id="284" r:id="rId14"/>
    <p:sldId id="285" r:id="rId15"/>
    <p:sldId id="271" r:id="rId16"/>
    <p:sldId id="282" r:id="rId17"/>
    <p:sldId id="283" r:id="rId18"/>
    <p:sldId id="273" r:id="rId19"/>
    <p:sldId id="274" r:id="rId20"/>
    <p:sldId id="275" r:id="rId21"/>
    <p:sldId id="265" r:id="rId22"/>
    <p:sldId id="266" r:id="rId23"/>
    <p:sldId id="259" r:id="rId24"/>
    <p:sldId id="278" r:id="rId25"/>
    <p:sldId id="279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course1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ktomir.r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mama.ru/articles/razvivauschie-igry-s-doshkolnik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_F_36336428_vsUFrP0YHLoAKlR9BNk1vZmCu18AY0o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144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Группа №10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Детский сад №428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Мама, я буду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инженером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или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сформировать предпосылки инженерного мышления у детей дошкольного возраста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Золтан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Пал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Дьенеш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, венгерский математик, 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психолог, педагог, профессор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Шербрукского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университета , отец 5-и детей, дедушка 14и внуков.    (1916-2014 г.ж.) </a:t>
            </a:r>
            <a:endParaRPr lang="ru-RU" sz="2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предназначены для обучения математике в игровой форме. Они способствуют развитию: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памяти, внимания, воображения, речи.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ребенка появляются умения классифицировать материал, сравнивать, анализировать информацию.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учится выявлять свойства объектов, называть их, объяснять, в чем состоят различия и сходства, подкреплять свои рассуждения доводами.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Логически мыслить.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Лучше разговаривать.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Понимать, что такое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цвет, толщина, форма и разный размер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Осознавать пространство.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Самостоятельно решать задачи учебного и практического плана.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Настойчиво идти к достижению цели, справляться с трудностями, проявлять инициативу.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Выполнять мыслительные операции.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воображение, творческие и интеллектуальные способности, фантазию , навыки моделирования и конструирования.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ello_html_m6dc1d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0"/>
            <a:ext cx="2428892" cy="13394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3" name="Содержимое 12" descr="IMG_85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9025" y="651911"/>
            <a:ext cx="2929463" cy="2197097"/>
          </a:xfrm>
        </p:spPr>
      </p:pic>
      <p:pic>
        <p:nvPicPr>
          <p:cNvPr id="14" name="Рисунок 13" descr="IMG_8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643314"/>
            <a:ext cx="3333772" cy="2500330"/>
          </a:xfrm>
          <a:prstGeom prst="rect">
            <a:avLst/>
          </a:prstGeom>
        </p:spPr>
      </p:pic>
      <p:pic>
        <p:nvPicPr>
          <p:cNvPr id="15" name="Рисунок 14" descr="IMG_85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419930" y="651849"/>
            <a:ext cx="2928959" cy="2196720"/>
          </a:xfrm>
          <a:prstGeom prst="rect">
            <a:avLst/>
          </a:prstGeom>
        </p:spPr>
      </p:pic>
      <p:pic>
        <p:nvPicPr>
          <p:cNvPr id="16" name="Рисунок 15" descr="CBMH93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428604"/>
            <a:ext cx="2714644" cy="1928802"/>
          </a:xfrm>
          <a:prstGeom prst="rect">
            <a:avLst/>
          </a:prstGeom>
        </p:spPr>
      </p:pic>
      <p:pic>
        <p:nvPicPr>
          <p:cNvPr id="17" name="Рисунок 16" descr="DOLM85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2428868"/>
            <a:ext cx="2786082" cy="1928802"/>
          </a:xfrm>
          <a:prstGeom prst="rect">
            <a:avLst/>
          </a:prstGeom>
        </p:spPr>
      </p:pic>
      <p:pic>
        <p:nvPicPr>
          <p:cNvPr id="19" name="Рисунок 18" descr="KOGL617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4500570"/>
            <a:ext cx="2857519" cy="22145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357553" y="714357"/>
            <a:ext cx="3286149" cy="2428891"/>
          </a:xfrm>
          <a:prstGeom prst="rect">
            <a:avLst/>
          </a:prstGeom>
        </p:spPr>
      </p:pic>
      <p:pic>
        <p:nvPicPr>
          <p:cNvPr id="5" name="Рисунок 4" descr="IMG_0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3214710" cy="3286148"/>
          </a:xfrm>
          <a:prstGeom prst="rect">
            <a:avLst/>
          </a:prstGeom>
        </p:spPr>
      </p:pic>
      <p:pic>
        <p:nvPicPr>
          <p:cNvPr id="7" name="Рисунок 6" descr="IMG_0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000748" y="642930"/>
            <a:ext cx="3286148" cy="2571744"/>
          </a:xfrm>
          <a:prstGeom prst="rect">
            <a:avLst/>
          </a:prstGeom>
        </p:spPr>
      </p:pic>
      <p:pic>
        <p:nvPicPr>
          <p:cNvPr id="8" name="Рисунок 7" descr="IMG_00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786190"/>
            <a:ext cx="3214710" cy="2500305"/>
          </a:xfrm>
          <a:prstGeom prst="rect">
            <a:avLst/>
          </a:prstGeom>
        </p:spPr>
      </p:pic>
      <p:pic>
        <p:nvPicPr>
          <p:cNvPr id="9" name="Рисунок 8" descr="IMG_00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3786190"/>
            <a:ext cx="3357554" cy="25181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Бельгийский педагог (1891-1976 г.ж)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Основная задача набора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помочь ребенку знакомиться с математикой. Он сможет научиться: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составлять цветные цифры и буквы, при этом сопоставляя символы с понятиями;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различать, как расположены предметы в пространстве (впереди и сзади, справа и слева, между, средний, снизу и сверху);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математическим понятиям (число, цифра, фигура, больше и меньше, поровну и т.п.);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базовым математическим навыкам: сложению и вычитанию;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разбирать числа на составляющие;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понимать, что такое количество, как соотносятся числа и цифры;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определять предыдущее и следующее число для текущего в пределах первого десятка.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цвет; понятие числового значения; длина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abor-palochek-kryuizen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142852"/>
            <a:ext cx="2071670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" name="Содержимое 11" descr="IMG_00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5720" y="714356"/>
            <a:ext cx="2857520" cy="2143140"/>
          </a:xfrm>
        </p:spPr>
      </p:pic>
      <p:pic>
        <p:nvPicPr>
          <p:cNvPr id="13" name="Рисунок 12" descr="IMG_0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24984" y="3732612"/>
            <a:ext cx="3000398" cy="2250299"/>
          </a:xfrm>
          <a:prstGeom prst="rect">
            <a:avLst/>
          </a:prstGeom>
        </p:spPr>
      </p:pic>
      <p:pic>
        <p:nvPicPr>
          <p:cNvPr id="14" name="Рисунок 13" descr="IMG_88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512208" y="631008"/>
            <a:ext cx="3905245" cy="2928934"/>
          </a:xfrm>
          <a:prstGeom prst="rect">
            <a:avLst/>
          </a:prstGeom>
        </p:spPr>
      </p:pic>
      <p:pic>
        <p:nvPicPr>
          <p:cNvPr id="15" name="Рисунок 14" descr="IMG_88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500698" y="2928930"/>
            <a:ext cx="4000496" cy="3000372"/>
          </a:xfrm>
          <a:prstGeom prst="rect">
            <a:avLst/>
          </a:prstGeom>
        </p:spPr>
      </p:pic>
      <p:pic>
        <p:nvPicPr>
          <p:cNvPr id="16" name="Рисунок 15" descr="IMG_91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441298" y="416694"/>
            <a:ext cx="2190733" cy="1643050"/>
          </a:xfrm>
          <a:prstGeom prst="rect">
            <a:avLst/>
          </a:prstGeom>
        </p:spPr>
      </p:pic>
      <p:pic>
        <p:nvPicPr>
          <p:cNvPr id="17" name="Рисунок 16" descr="IMG_91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393273" y="4250537"/>
            <a:ext cx="2000264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57163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Конструктор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Тико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рансформируемый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гровой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онструктор для 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бучения – это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набор ярких плоскостных фигур  из пластмассы, которые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шарнирно соединяются между собой.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Что развивает ТИКО?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 –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творческие умения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–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интеллектуальные умения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–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коммуникативные умения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–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организаторские и оценочные умения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79ac7d601c816c2eb21f6b3614b25d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0"/>
            <a:ext cx="2071670" cy="19288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конструирование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ЛЕГО - педагогика – одна из известных и распространенных сегодня педагогических систем,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использующая трехмерные модели реального мира и предметно-игровую среду обучения и развития ребенка.</a:t>
            </a:r>
          </a:p>
          <a:p>
            <a:pPr algn="just">
              <a:buNone/>
            </a:pP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побуждает работать в равной степени и голову и руки.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Конструктор помогает детям воплощать в жизни свои задумки, строить и фантазировать, увлеченно работая и видя конечный результат.</a:t>
            </a:r>
          </a:p>
          <a:p>
            <a:pPr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Детей увлекающихся конструированием отличают богатые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фантазия и воображение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активное стремление к созидательной деятельности, желание экспериментировать, изобретать; у них развиты пространственное, логическое, математическое, ассоциативное мышление, память, а именно это является основой интеллектуального развития ребенка.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2802994" cy="2102246"/>
          </a:xfrm>
        </p:spPr>
      </p:pic>
      <p:pic>
        <p:nvPicPr>
          <p:cNvPr id="5" name="Рисунок 4" descr="IMG_0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012666" y="559574"/>
            <a:ext cx="3333773" cy="2500330"/>
          </a:xfrm>
          <a:prstGeom prst="rect">
            <a:avLst/>
          </a:prstGeom>
        </p:spPr>
      </p:pic>
      <p:pic>
        <p:nvPicPr>
          <p:cNvPr id="6" name="Рисунок 5" descr="IMG_00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012270" y="3274218"/>
            <a:ext cx="3333773" cy="2500330"/>
          </a:xfrm>
          <a:prstGeom prst="rect">
            <a:avLst/>
          </a:prstGeom>
        </p:spPr>
      </p:pic>
      <p:pic>
        <p:nvPicPr>
          <p:cNvPr id="7" name="Рисунок 6" descr="IMG_01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6143636" y="3786190"/>
            <a:ext cx="2786082" cy="2571768"/>
          </a:xfrm>
          <a:prstGeom prst="rect">
            <a:avLst/>
          </a:prstGeom>
        </p:spPr>
      </p:pic>
      <p:pic>
        <p:nvPicPr>
          <p:cNvPr id="8" name="Рисунок 7" descr="IMG_94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285728"/>
            <a:ext cx="2952770" cy="2214578"/>
          </a:xfrm>
          <a:prstGeom prst="rect">
            <a:avLst/>
          </a:prstGeom>
        </p:spPr>
      </p:pic>
      <p:pic>
        <p:nvPicPr>
          <p:cNvPr id="9" name="Рисунок 8" descr="IMG_94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71418" y="2857483"/>
            <a:ext cx="3357587" cy="307186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pPr algn="l"/>
            <a:r>
              <a:rPr lang="ru-RU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РОБОТЫ </a:t>
            </a:r>
            <a:r>
              <a:rPr lang="en-US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BEE-BOT</a:t>
            </a:r>
            <a:br>
              <a:rPr lang="en-US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357298"/>
            <a:ext cx="7601569" cy="4643469"/>
          </a:xfrm>
        </p:spPr>
      </p:pic>
      <p:pic>
        <p:nvPicPr>
          <p:cNvPr id="5" name="Рисунок 4" descr="beebotclassbun_el00396_la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285728"/>
            <a:ext cx="2286016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" name="Рисунок 9" descr="IMG_0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559833" y="1512077"/>
            <a:ext cx="4095747" cy="3071810"/>
          </a:xfrm>
          <a:prstGeom prst="rect">
            <a:avLst/>
          </a:prstGeom>
        </p:spPr>
      </p:pic>
      <p:pic>
        <p:nvPicPr>
          <p:cNvPr id="11" name="Рисунок 10" descr="IMG_05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829" y="3696891"/>
            <a:ext cx="3107550" cy="2428892"/>
          </a:xfrm>
          <a:prstGeom prst="rect">
            <a:avLst/>
          </a:prstGeom>
        </p:spPr>
      </p:pic>
      <p:pic>
        <p:nvPicPr>
          <p:cNvPr id="12" name="Рисунок 11" descr="IMG_05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953135" y="547668"/>
            <a:ext cx="3238521" cy="2428892"/>
          </a:xfrm>
          <a:prstGeom prst="rect">
            <a:avLst/>
          </a:prstGeom>
        </p:spPr>
      </p:pic>
      <p:pic>
        <p:nvPicPr>
          <p:cNvPr id="14" name="Рисунок 13" descr="562949983273123_85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5286388"/>
            <a:ext cx="1571636" cy="1285860"/>
          </a:xfrm>
          <a:prstGeom prst="rect">
            <a:avLst/>
          </a:prstGeom>
        </p:spPr>
      </p:pic>
      <p:pic>
        <p:nvPicPr>
          <p:cNvPr id="13" name="Рисунок 12" descr="IMG_05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85728"/>
            <a:ext cx="2571768" cy="2786082"/>
          </a:xfrm>
          <a:prstGeom prst="rect">
            <a:avLst/>
          </a:prstGeom>
        </p:spPr>
      </p:pic>
      <p:pic>
        <p:nvPicPr>
          <p:cNvPr id="16" name="Содержимое 15" descr="IMG_0552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 rot="5400000">
            <a:off x="6045408" y="3955856"/>
            <a:ext cx="3071835" cy="230387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Инженерное мышление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системное творческое техническое мышление, позволяющее видеть проблему целиком с разных сторон, находить нетрадиционные решения в любой ситуации.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14422"/>
            <a:ext cx="4038600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71451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Оригами</a:t>
            </a: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популярное японское искусство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создания всевозможных фигурок из простого листа бумаги.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чудо превращения плоскости в  объемную модель.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20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повышению активности левого и правого полушарий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Активизирует творческое мышление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Повышает интеллектуальные способности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Развивает пространственное воображение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Стабилизирует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состояние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Снижает тревожность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Развивает навыки мелких точных движений пальцев рук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Улучшает глазомер.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hutterstock_409176913-768x5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714356"/>
            <a:ext cx="2071670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Только при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помощи родителей!!!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педагогов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ребенок может перейти из 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зоны ближайшего развития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зону актуального развития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positphotos_16181729-stock-photo-happy-family-parents-with-th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42852"/>
            <a:ext cx="3929090" cy="192880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если мы будем работать в сотрудничестве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тогда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metric_handshakes_ost_parizhskaja_istori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214554"/>
            <a:ext cx="3452810" cy="228317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завершению образования в детском саду наши дети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будут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Иметь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развитые конструкторские способности,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сформированные предпосылки познавательной и исследовательской активности,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стремление к умственной деятельности.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будут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инициативны,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самостоятельны,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наблюдательны,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любознательны,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находчивы,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научатся работать в коллективе.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занять ребенка дома?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24744"/>
            <a:ext cx="2304256" cy="1727796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55576" y="1268760"/>
            <a:ext cx="7776864" cy="49251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Образовательный портал </a:t>
            </a:r>
            <a:r>
              <a:rPr lang="en-US" dirty="0" smtClean="0"/>
              <a:t>CODE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studio.code.org/s/course1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Образовательный портал </a:t>
            </a:r>
            <a:r>
              <a:rPr lang="ru-RU" dirty="0" err="1" smtClean="0"/>
              <a:t>ПиктоМир</a:t>
            </a:r>
            <a:r>
              <a:rPr lang="ru-RU" dirty="0" smtClean="0"/>
              <a:t> </a:t>
            </a:r>
            <a:r>
              <a:rPr lang="en-US" dirty="0">
                <a:hlinkClick r:id="rId4"/>
              </a:rPr>
              <a:t>https://piktomir.ru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Приложение для телефона </a:t>
            </a:r>
            <a:r>
              <a:rPr lang="en-US" dirty="0" err="1" smtClean="0"/>
              <a:t>Lightbot</a:t>
            </a:r>
            <a:r>
              <a:rPr lang="en-US" dirty="0" smtClean="0"/>
              <a:t> Hour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ru-RU" dirty="0" smtClean="0"/>
              <a:t>Приобретите игровые наборы Палочки </a:t>
            </a:r>
            <a:r>
              <a:rPr lang="ru-RU" dirty="0" err="1" smtClean="0"/>
              <a:t>Кюзинера</a:t>
            </a:r>
            <a:r>
              <a:rPr lang="ru-RU" dirty="0" smtClean="0"/>
              <a:t> и Блоки </a:t>
            </a:r>
            <a:r>
              <a:rPr lang="ru-RU" dirty="0" err="1" smtClean="0"/>
              <a:t>Дьенеша</a:t>
            </a:r>
            <a:r>
              <a:rPr lang="ru-RU" dirty="0" smtClean="0"/>
              <a:t>, </a:t>
            </a:r>
            <a:r>
              <a:rPr lang="ru-RU" dirty="0" err="1" smtClean="0"/>
              <a:t>лего</a:t>
            </a:r>
            <a:r>
              <a:rPr lang="ru-RU" dirty="0" smtClean="0"/>
              <a:t> конструкторы, конструкторы ТИКО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Оригами от 1 раза в неделю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0749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916832"/>
            <a:ext cx="78488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Правила компьютерных игр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— Количество минут за ПК равно возрасту ребенка, умноженному на 1,5. Например, для шестилетки — игра длится 9 минут.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— Количество сессий за ПК – максимум 3 в день. Для шестилетки — это полчаса в день.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— После работы – обязательна гимнастика для глаз и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подвижные игры.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038600" cy="167389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2656"/>
            <a:ext cx="2160240" cy="1976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1769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ruki-serd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643050"/>
            <a:ext cx="5953150" cy="392907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Почему сейчас так много внимания уделяется формированию предпосылок инженерного мышления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уже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в детском саду???             </a:t>
            </a:r>
          </a:p>
          <a:p>
            <a:pPr algn="just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Зачем?</a:t>
            </a:r>
            <a:endParaRPr lang="ru-RU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92935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Научно – технический прогресс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Ускоренный темп жизни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Дефицит на рынке труда специалистов инженерных направлений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диктует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творческого человека, интеллектуально развитого,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сформированным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креативным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мышлением,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умеющего ориентироваться в изменяющемся мире, приспосабливаться и изменять его,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способного преодолевать стереотипы,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работать с информацией.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714612" y="24288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000628" y="24288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Умение работать с информацией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и фиксирование полученной информации,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построение выражений с логическими связками: «и, не, если…то, верно – неверно, каждый, все, некоторые…»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и запись алгоритма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и запоминание таблиц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диаграмм, графиков, схем (схемы дети могут воспринимать уже с 3 лет)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таблиц при решение задач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714744" y="1500174"/>
            <a:ext cx="1928826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Ребёнок успешен в ВУЗе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результат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42910" y="1571612"/>
            <a:ext cx="1857388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Ребенок успешен в школьном обучении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643174" y="21431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715008" y="21431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786578" y="1428736"/>
            <a:ext cx="1785950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Ребёнок успешен в жизни</a:t>
            </a:r>
            <a:endParaRPr lang="ru-RU" dirty="0"/>
          </a:p>
        </p:txBody>
      </p:sp>
      <p:sp>
        <p:nvSpPr>
          <p:cNvPr id="11" name="Выгнутая вниз стрелка 10"/>
          <p:cNvSpPr/>
          <p:nvPr/>
        </p:nvSpPr>
        <p:spPr>
          <a:xfrm>
            <a:off x="1785918" y="3571876"/>
            <a:ext cx="6000792" cy="7143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Улыбающееся лицо 11"/>
          <p:cNvSpPr/>
          <p:nvPr/>
        </p:nvSpPr>
        <p:spPr>
          <a:xfrm>
            <a:off x="3500430" y="4357694"/>
            <a:ext cx="2000264" cy="164307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Родители счастливы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вырастить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человека?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Человека с инженерным мышлением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Три кита </a:t>
            </a:r>
            <a:r>
              <a:rPr lang="ru-RU" i="1" dirty="0" smtClean="0"/>
              <a:t>на чём базируется инженерное образование :</a:t>
            </a:r>
          </a:p>
          <a:p>
            <a:pPr algn="ctr">
              <a:buNone/>
            </a:pPr>
            <a:endParaRPr lang="ru-RU" i="1" dirty="0" smtClean="0"/>
          </a:p>
          <a:p>
            <a:r>
              <a:rPr lang="ru-RU" i="1" dirty="0" smtClean="0"/>
              <a:t>Конструирование</a:t>
            </a:r>
          </a:p>
          <a:p>
            <a:r>
              <a:rPr lang="ru-RU" i="1" dirty="0" smtClean="0"/>
              <a:t>Математика</a:t>
            </a:r>
          </a:p>
          <a:p>
            <a:r>
              <a:rPr lang="ru-RU" i="1" dirty="0" smtClean="0"/>
              <a:t>Естественные науки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378933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643182"/>
            <a:ext cx="3857652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Ж.Пиаже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говорил: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Конструируя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ребёнок действует, как зодчий, возводящий здание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собственного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интеллекта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/>
              <a:t>В.А.Сухомлинского: </a:t>
            </a:r>
            <a:r>
              <a:rPr lang="ru-RU" dirty="0" smtClean="0"/>
              <a:t>«</a:t>
            </a:r>
            <a:r>
              <a:rPr lang="ru-RU" b="1" dirty="0" smtClean="0"/>
              <a:t>Истоки способностей и дарований детей находятся на кончиках пальцев. </a:t>
            </a:r>
            <a:r>
              <a:rPr lang="ru-RU" dirty="0" smtClean="0"/>
              <a:t>От пальцев, образно говоря, идут тончайшие ручейки, которые питают источник творческой мысли».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286016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«...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Инженерное мышление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формируется на основе научно-технической деятельности, такой как </a:t>
            </a:r>
            <a:r>
              <a:rPr lang="ru-RU" sz="27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легоконструирование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другие виды конструирования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…» 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Гутарева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Н.Ю.(к.п.н.)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64333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КонструкторТико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конструирование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боты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Оригами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825</Words>
  <Application>Microsoft Office PowerPoint</Application>
  <PresentationFormat>Экран (4:3)</PresentationFormat>
  <Paragraphs>122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Группа №10 Детский сад №428</vt:lpstr>
      <vt:lpstr>Слайд 2</vt:lpstr>
      <vt:lpstr>Слайд 3</vt:lpstr>
      <vt:lpstr>Слайд 4</vt:lpstr>
      <vt:lpstr>Умение работать с информацией</vt:lpstr>
      <vt:lpstr>Как результат</vt:lpstr>
      <vt:lpstr>Как вырастить такого человека? Человека с инженерным мышлением</vt:lpstr>
      <vt:lpstr>Слайд 8</vt:lpstr>
      <vt:lpstr>«... Инженерное мышление дошкольников формируется на основе научно-технической деятельности, такой как легоконструирование и другие виды конструирования…» Гутарева Н.Ю.(к.п.н.) </vt:lpstr>
      <vt:lpstr>Блоки Дьенеша  Золтан Пал Дьенеш, венгерский математик,  психолог, педагог, профессор Шербрукского  университета , отец 5-и детей, дедушка 14и внуков.    (1916-2014 г.ж.) </vt:lpstr>
      <vt:lpstr>Слайд 11</vt:lpstr>
      <vt:lpstr>Слайд 12</vt:lpstr>
      <vt:lpstr>Палочки Кюизенера  Бельгийский педагог (1891-1976 г.ж)</vt:lpstr>
      <vt:lpstr>Слайд 14</vt:lpstr>
      <vt:lpstr>Конструктор Тико  Трансформируемый Игровой Конструктор для  Обучения – это набор ярких плоскостных фигур  из пластмассы, которые  шарнирно соединяются между собой.  </vt:lpstr>
      <vt:lpstr>Лего - конструирование</vt:lpstr>
      <vt:lpstr>Слайд 17</vt:lpstr>
      <vt:lpstr>РОБОТЫ BEE-BOT </vt:lpstr>
      <vt:lpstr>Слайд 19</vt:lpstr>
      <vt:lpstr>Оригами популярное японское искусство  создания всевозможных фигурок из простого листа бумаги.  Это чудо превращения плоскости в  объемную модель.</vt:lpstr>
      <vt:lpstr>Слайд 21</vt:lpstr>
      <vt:lpstr>Слайд 22</vt:lpstr>
      <vt:lpstr>К завершению образования в детском саду наши дети будут</vt:lpstr>
      <vt:lpstr>Чем занять ребенка дома?</vt:lpstr>
      <vt:lpstr>Слайд 25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№12  Детский сад №59</dc:title>
  <dc:creator>user</dc:creator>
  <cp:lastModifiedBy>Пользователь Windows</cp:lastModifiedBy>
  <cp:revision>109</cp:revision>
  <dcterms:created xsi:type="dcterms:W3CDTF">2018-05-19T01:40:12Z</dcterms:created>
  <dcterms:modified xsi:type="dcterms:W3CDTF">2019-01-31T01:45:20Z</dcterms:modified>
</cp:coreProperties>
</file>